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60" r:id="rId4"/>
    <p:sldId id="261" r:id="rId5"/>
    <p:sldId id="262" r:id="rId6"/>
    <p:sldId id="258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17/08/2016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17/08/2016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17/08/2016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17/08/2016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17/08/2016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17/08/2016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17/08/2016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17/08/2016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17/08/2016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17/08/2016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17/08/2016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17/08/2016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0 Image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49" t="16505" r="21262" b="18446"/>
          <a:stretch>
            <a:fillRect/>
          </a:stretch>
        </p:blipFill>
        <p:spPr bwMode="auto">
          <a:xfrm>
            <a:off x="225425" y="168275"/>
            <a:ext cx="1893888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1979712" y="840852"/>
            <a:ext cx="52565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000" dirty="0">
                <a:latin typeface="Calibri" panose="020F0502020204030204" pitchFamily="34" charset="0"/>
              </a:rPr>
              <a:t>"2016. AÑO DEL CENTENARIO DE LA INSTALACIÓN DEL CONGRESO CONSTITUYENTE“.</a:t>
            </a:r>
            <a:endParaRPr lang="es-ES_tradnl" sz="1000" dirty="0">
              <a:latin typeface="Calibri" panose="020F0502020204030204" pitchFamily="34" charset="0"/>
            </a:endParaRPr>
          </a:p>
          <a:p>
            <a:pPr algn="ctr"/>
            <a:endParaRPr lang="es-MX" sz="1000" dirty="0"/>
          </a:p>
        </p:txBody>
      </p:sp>
      <p:pic>
        <p:nvPicPr>
          <p:cNvPr id="1027" name="Imagen 1" descr="Logo en grande centrad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7521" y="305170"/>
            <a:ext cx="1152525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1619672" y="1412776"/>
            <a:ext cx="639411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1400" b="1" dirty="0">
                <a:latin typeface="Gill Sans MT" pitchFamily="34" charset="0"/>
              </a:rPr>
              <a:t>DIRECCIÓN GENERAL DE EDUCACIÓN MEDIA SUPERIOR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1400" b="1" dirty="0">
                <a:latin typeface="Gill Sans MT" pitchFamily="34" charset="0"/>
              </a:rPr>
              <a:t>SUBDIRECCIÓN DE  BACHILLERATO TECNOLÓGICO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1400" b="1" dirty="0">
                <a:latin typeface="Gill Sans MT" pitchFamily="34" charset="0"/>
              </a:rPr>
              <a:t>SUPERVISIÓN ESCOLAR BT 019</a:t>
            </a:r>
          </a:p>
        </p:txBody>
      </p:sp>
      <p:sp>
        <p:nvSpPr>
          <p:cNvPr id="8" name="7 Rectángulo"/>
          <p:cNvSpPr/>
          <p:nvPr/>
        </p:nvSpPr>
        <p:spPr>
          <a:xfrm>
            <a:off x="1172369" y="3068960"/>
            <a:ext cx="72008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3200" b="1" dirty="0">
                <a:latin typeface="Gill Sans MT" pitchFamily="34" charset="0"/>
              </a:rPr>
              <a:t>PLAN DE MEJORA CONTINUA 2016-2017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s-ES" sz="3200" b="1" dirty="0">
              <a:latin typeface="Gill Sans MT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3200" b="1" dirty="0">
                <a:latin typeface="Gill Sans MT" pitchFamily="34" charset="0"/>
              </a:rPr>
              <a:t>Academia: Ciencias Naturales</a:t>
            </a: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3707904" y="5805265"/>
            <a:ext cx="517624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1100" dirty="0">
                <a:latin typeface="Arial" pitchFamily="34" charset="0"/>
              </a:rPr>
              <a:t>CBT DR. ALFONSO LEÓN DE GARAY, TEQUIXQUIAC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1100" dirty="0">
                <a:latin typeface="Arial" pitchFamily="34" charset="0"/>
              </a:rPr>
              <a:t>Sauces esquina Fresnos s/n Bo. San Mateo </a:t>
            </a:r>
            <a:r>
              <a:rPr lang="es-ES" sz="1100" dirty="0" err="1">
                <a:latin typeface="Arial" pitchFamily="34" charset="0"/>
              </a:rPr>
              <a:t>Tequixquiac</a:t>
            </a:r>
            <a:r>
              <a:rPr lang="es-ES" sz="1100" dirty="0">
                <a:latin typeface="Arial" pitchFamily="34" charset="0"/>
              </a:rPr>
              <a:t>, </a:t>
            </a:r>
            <a:r>
              <a:rPr lang="es-ES" sz="1100" dirty="0" err="1">
                <a:latin typeface="Arial" pitchFamily="34" charset="0"/>
              </a:rPr>
              <a:t>Méx</a:t>
            </a:r>
            <a:r>
              <a:rPr lang="es-ES" sz="1100" dirty="0">
                <a:latin typeface="Arial" pitchFamily="34" charset="0"/>
              </a:rPr>
              <a:t>.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sz="1100" dirty="0">
              <a:latin typeface="Arial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1100" dirty="0">
                <a:latin typeface="Arial" pitchFamily="34" charset="0"/>
              </a:rPr>
              <a:t>Teléfono: 01591 9120639</a:t>
            </a:r>
          </a:p>
        </p:txBody>
      </p:sp>
    </p:spTree>
    <p:extLst>
      <p:ext uri="{BB962C8B-B14F-4D97-AF65-F5344CB8AC3E}">
        <p14:creationId xmlns:p14="http://schemas.microsoft.com/office/powerpoint/2010/main" val="10284470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395536" y="260350"/>
            <a:ext cx="7834064" cy="1011238"/>
          </a:xfrm>
          <a:solidFill>
            <a:srgbClr val="008000"/>
          </a:solidFill>
          <a:ln>
            <a:solidFill>
              <a:srgbClr val="92D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l"/>
            <a:r>
              <a:rPr lang="es-ES" sz="3200" dirty="0">
                <a:solidFill>
                  <a:schemeClr val="bg1"/>
                </a:solidFill>
              </a:rPr>
              <a:t> </a:t>
            </a:r>
            <a:r>
              <a:rPr lang="es-ES" sz="2800" b="1" dirty="0">
                <a:solidFill>
                  <a:schemeClr val="bg1"/>
                </a:solidFill>
              </a:rPr>
              <a:t>ORGANIZACIÓN</a:t>
            </a:r>
            <a:endParaRPr lang="es-ES" sz="3200" dirty="0">
              <a:solidFill>
                <a:schemeClr val="bg1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25128"/>
              </p:ext>
            </p:extLst>
          </p:nvPr>
        </p:nvGraphicFramePr>
        <p:xfrm>
          <a:off x="467544" y="1481976"/>
          <a:ext cx="7848872" cy="1010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80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680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CATEGORÍA: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INDICADORES ACADÉMICOS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264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LINEA</a:t>
                      </a:r>
                      <a:r>
                        <a:rPr lang="es-MX" b="1" baseline="0" dirty="0">
                          <a:solidFill>
                            <a:schemeClr val="tx1"/>
                          </a:solidFill>
                        </a:rPr>
                        <a:t> DE ACCIÓN:</a:t>
                      </a:r>
                      <a:endParaRPr lang="es-MX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rgbClr val="FF0000"/>
                          </a:solidFill>
                        </a:rPr>
                        <a:t>Dar lectura a diferentes documentos de la antología de lecturas de la academia de ciencias naturales.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514725"/>
              </p:ext>
            </p:extLst>
          </p:nvPr>
        </p:nvGraphicFramePr>
        <p:xfrm>
          <a:off x="467540" y="2852936"/>
          <a:ext cx="8208913" cy="230632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539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9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30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305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933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1019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646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16024">
                <a:tc rowSpan="2">
                  <a:txBody>
                    <a:bodyPr/>
                    <a:lstStyle/>
                    <a:p>
                      <a:pPr algn="ctr"/>
                      <a:endParaRPr lang="es-MX" sz="1200" dirty="0"/>
                    </a:p>
                    <a:p>
                      <a:pPr algn="ctr"/>
                      <a:r>
                        <a:rPr lang="es-MX" sz="1200" dirty="0"/>
                        <a:t>ACTIVIDADES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s-MX" sz="1200" dirty="0"/>
                    </a:p>
                    <a:p>
                      <a:pPr algn="ctr"/>
                      <a:r>
                        <a:rPr lang="es-MX" sz="1200" dirty="0"/>
                        <a:t>RESPONSABLES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CICLO ESCOLAR 2016-2017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AGO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SEP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DIC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ENE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ABR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JUN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JUL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es-MX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Evaluación de los trabajos de los alumnos</a:t>
                      </a:r>
                      <a:endParaRPr lang="es-MX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Profesores de la academia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319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285720" y="357167"/>
            <a:ext cx="5294392" cy="695570"/>
          </a:xfrm>
          <a:prstGeom prst="rect">
            <a:avLst/>
          </a:prstGeom>
          <a:solidFill>
            <a:srgbClr val="008000"/>
          </a:solidFill>
          <a:ln w="25400" cap="flat" cmpd="sng" algn="ctr">
            <a:solidFill>
              <a:srgbClr val="92D050"/>
            </a:solidFill>
            <a:prstDash val="soli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2800" b="1" dirty="0">
                <a:solidFill>
                  <a:schemeClr val="bg1"/>
                </a:solidFill>
              </a:rPr>
              <a:t>PROCESO DE MEJORA DE LA ACADEMIA DE: 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7756423"/>
              </p:ext>
            </p:extLst>
          </p:nvPr>
        </p:nvGraphicFramePr>
        <p:xfrm>
          <a:off x="285720" y="1397000"/>
          <a:ext cx="8246720" cy="397764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1482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8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96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95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610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CATEGORÍA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chemeClr val="tx1"/>
                          </a:solidFill>
                        </a:rPr>
                        <a:t>META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chemeClr val="tx1"/>
                          </a:solidFill>
                        </a:rPr>
                        <a:t>LINEA DE ACCIÓN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chemeClr val="tx1"/>
                          </a:solidFill>
                        </a:rPr>
                        <a:t>ACTIVIDADES</a:t>
                      </a:r>
                      <a:r>
                        <a:rPr lang="es-MX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chemeClr val="tx1"/>
                          </a:solidFill>
                        </a:rPr>
                        <a:t>TAREAS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9">
                  <a:txBody>
                    <a:bodyPr/>
                    <a:lstStyle/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Indicadores académicos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pPr lvl="0"/>
                      <a:r>
                        <a:rPr lang="es-MX" sz="1400" dirty="0"/>
                        <a:t>Mantener</a:t>
                      </a:r>
                      <a:r>
                        <a:rPr lang="es-MX" sz="1400" baseline="0" dirty="0"/>
                        <a:t> un aprovecha miento en  </a:t>
                      </a:r>
                      <a:r>
                        <a:rPr lang="es-MX" sz="1400" dirty="0"/>
                        <a:t>Biología:8.9      Física I: 8.2                    </a:t>
                      </a:r>
                      <a:r>
                        <a:rPr lang="es-MX" sz="1200" dirty="0"/>
                        <a:t>Química I</a:t>
                      </a:r>
                      <a:r>
                        <a:rPr lang="es-MX" sz="1400" dirty="0"/>
                        <a:t>: 7.5</a:t>
                      </a:r>
                      <a:endParaRPr lang="es-ES" sz="1400" dirty="0"/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Aplicación de estrategias didácticas para el desarrollo y seguimiento de competencias disciplinares</a:t>
                      </a: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Reestructurar las prácticas de laboratorio con base en modelo de aprendizaje basado en problemas.</a:t>
                      </a:r>
                    </a:p>
                    <a:p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Selección de prácticas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Adaptación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</a:rPr>
                        <a:t> de prácticas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Elaboración de manual de prácticas por disciplina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Aplicación de las prácticas.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6850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285720" y="357167"/>
            <a:ext cx="5294392" cy="695570"/>
          </a:xfrm>
          <a:prstGeom prst="rect">
            <a:avLst/>
          </a:prstGeom>
          <a:solidFill>
            <a:srgbClr val="008000"/>
          </a:solidFill>
          <a:ln w="25400" cap="flat" cmpd="sng" algn="ctr">
            <a:solidFill>
              <a:srgbClr val="92D050"/>
            </a:solidFill>
            <a:prstDash val="soli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2800" b="1" dirty="0">
                <a:solidFill>
                  <a:schemeClr val="bg1"/>
                </a:solidFill>
              </a:rPr>
              <a:t>PROCESO DE MEJORA DE LA ACADEMIA DE: 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3933338"/>
              </p:ext>
            </p:extLst>
          </p:nvPr>
        </p:nvGraphicFramePr>
        <p:xfrm>
          <a:off x="285720" y="1397000"/>
          <a:ext cx="8246720" cy="425704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1482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8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96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95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610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CATEGORÍA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chemeClr val="tx1"/>
                          </a:solidFill>
                        </a:rPr>
                        <a:t>META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chemeClr val="tx1"/>
                          </a:solidFill>
                        </a:rPr>
                        <a:t>LINEA DE ACCIÓN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chemeClr val="tx1"/>
                          </a:solidFill>
                        </a:rPr>
                        <a:t>ACTIVIDADES</a:t>
                      </a:r>
                      <a:r>
                        <a:rPr lang="es-MX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chemeClr val="tx1"/>
                          </a:solidFill>
                        </a:rPr>
                        <a:t>TAREAS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9">
                  <a:txBody>
                    <a:bodyPr/>
                    <a:lstStyle/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Concreción de la RIEMS en el</a:t>
                      </a:r>
                      <a:r>
                        <a:rPr lang="es-MX" sz="1400" baseline="0" dirty="0">
                          <a:solidFill>
                            <a:schemeClr val="tx1"/>
                          </a:solidFill>
                        </a:rPr>
                        <a:t> plantel.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pPr lvl="0"/>
                      <a:r>
                        <a:rPr lang="es-MX" sz="1400" dirty="0"/>
                        <a:t>Alcanzar un porcentaje de aprobación de:</a:t>
                      </a:r>
                    </a:p>
                    <a:p>
                      <a:pPr lvl="0"/>
                      <a:r>
                        <a:rPr lang="es-MX" sz="1400" dirty="0" err="1"/>
                        <a:t>Biologí</a:t>
                      </a:r>
                      <a:r>
                        <a:rPr lang="es-MX" sz="1400" dirty="0"/>
                        <a:t>: 95%</a:t>
                      </a:r>
                    </a:p>
                    <a:p>
                      <a:pPr lvl="0"/>
                      <a:r>
                        <a:rPr lang="es-MX" sz="1400" dirty="0"/>
                        <a:t>Física I: 96%</a:t>
                      </a:r>
                    </a:p>
                    <a:p>
                      <a:pPr lvl="0"/>
                      <a:r>
                        <a:rPr lang="es-MX" sz="1400" dirty="0"/>
                        <a:t>Química I</a:t>
                      </a:r>
                      <a:r>
                        <a:rPr lang="es-MX" sz="1400"/>
                        <a:t>:               96</a:t>
                      </a:r>
                      <a:r>
                        <a:rPr lang="es-MX" sz="1400" dirty="0"/>
                        <a:t>%</a:t>
                      </a: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Desarrollo de actividades en torno al pensamiento científico.</a:t>
                      </a: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Organización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</a:rPr>
                        <a:t> del primer encuentro Académico-estudiantil de las ciencias experimentales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  <a:p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Cada miembro de la academia contactará a diferentes académicos relacionados con las ciencias experimentales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En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</a:rPr>
                        <a:t> la semana de la ciencia y la tecnología se llevará a cabo el encuentro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581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285720" y="357167"/>
            <a:ext cx="5294392" cy="695570"/>
          </a:xfrm>
          <a:prstGeom prst="rect">
            <a:avLst/>
          </a:prstGeom>
          <a:solidFill>
            <a:srgbClr val="008000"/>
          </a:solidFill>
          <a:ln w="25400" cap="flat" cmpd="sng" algn="ctr">
            <a:solidFill>
              <a:srgbClr val="92D050"/>
            </a:solidFill>
            <a:prstDash val="soli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2800" b="1" dirty="0">
                <a:solidFill>
                  <a:schemeClr val="bg1"/>
                </a:solidFill>
              </a:rPr>
              <a:t>PROCESO DE MEJORA DE LA ACADEMIA DE: 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916830"/>
              </p:ext>
            </p:extLst>
          </p:nvPr>
        </p:nvGraphicFramePr>
        <p:xfrm>
          <a:off x="285720" y="1397000"/>
          <a:ext cx="8246720" cy="457200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1482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8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96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95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610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CATEGORÍA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chemeClr val="tx1"/>
                          </a:solidFill>
                        </a:rPr>
                        <a:t>META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chemeClr val="tx1"/>
                          </a:solidFill>
                        </a:rPr>
                        <a:t>LINEA DE ACCIÓN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chemeClr val="tx1"/>
                          </a:solidFill>
                        </a:rPr>
                        <a:t>ACTIVIDADES</a:t>
                      </a:r>
                      <a:r>
                        <a:rPr lang="es-MX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chemeClr val="tx1"/>
                          </a:solidFill>
                        </a:rPr>
                        <a:t>TAREAS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9">
                  <a:txBody>
                    <a:bodyPr/>
                    <a:lstStyle/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Concreción de la RIEMS en el</a:t>
                      </a:r>
                      <a:r>
                        <a:rPr lang="es-MX" sz="1400" baseline="0" dirty="0">
                          <a:solidFill>
                            <a:schemeClr val="tx1"/>
                          </a:solidFill>
                        </a:rPr>
                        <a:t> plantel.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Involucrar al mayor número de alumnos en la participación de actividades de olimpiadas y obtener el primer lugar a nivel zona</a:t>
                      </a:r>
                      <a:r>
                        <a:rPr lang="es-MX" sz="1400" baseline="0" dirty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Aplicación de estrategias para el fomento de la participación de estudiantes en olimpiadas y concursos</a:t>
                      </a:r>
                      <a:r>
                        <a:rPr lang="es-MX" sz="1400" baseline="0" dirty="0">
                          <a:solidFill>
                            <a:schemeClr val="tx1"/>
                          </a:solidFill>
                        </a:rPr>
                        <a:t> del campo disciplinar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Acompañar al alumno en el proceso de la olimpiada de cada disciplina</a:t>
                      </a:r>
                    </a:p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Selección de alumnos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</a:rPr>
                        <a:t> candidatos</a:t>
                      </a:r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Calendarización de asesorías para el alumno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Seguimiento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</a:rPr>
                        <a:t> y acompañamiento del alumno en las distintas fases de la olimpiada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581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285720" y="357167"/>
            <a:ext cx="5294392" cy="695570"/>
          </a:xfrm>
          <a:prstGeom prst="rect">
            <a:avLst/>
          </a:prstGeom>
          <a:solidFill>
            <a:srgbClr val="008000"/>
          </a:solidFill>
          <a:ln w="25400" cap="flat" cmpd="sng" algn="ctr">
            <a:solidFill>
              <a:srgbClr val="92D050"/>
            </a:solidFill>
            <a:prstDash val="soli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2800" b="1" dirty="0">
                <a:solidFill>
                  <a:schemeClr val="bg1"/>
                </a:solidFill>
              </a:rPr>
              <a:t>PROCESO DE MEJORA DE LA ACADEMIA DE: 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9354467"/>
              </p:ext>
            </p:extLst>
          </p:nvPr>
        </p:nvGraphicFramePr>
        <p:xfrm>
          <a:off x="285720" y="1397000"/>
          <a:ext cx="8246720" cy="499872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1482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8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96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95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610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CATEGORÍA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chemeClr val="tx1"/>
                          </a:solidFill>
                        </a:rPr>
                        <a:t>META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chemeClr val="tx1"/>
                          </a:solidFill>
                        </a:rPr>
                        <a:t>LINEA DE ACCIÓN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chemeClr val="tx1"/>
                          </a:solidFill>
                        </a:rPr>
                        <a:t>ACTIVIDADES</a:t>
                      </a:r>
                      <a:r>
                        <a:rPr lang="es-MX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chemeClr val="tx1"/>
                          </a:solidFill>
                        </a:rPr>
                        <a:t>TAREAS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9">
                  <a:txBody>
                    <a:bodyPr/>
                    <a:lstStyle/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Concreción de la RIEMS en el</a:t>
                      </a:r>
                      <a:r>
                        <a:rPr lang="es-MX" sz="1400" baseline="0" dirty="0">
                          <a:solidFill>
                            <a:schemeClr val="tx1"/>
                          </a:solidFill>
                        </a:rPr>
                        <a:t> plantel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Aplicación de los materiales didácticos elaborados en la academia</a:t>
                      </a:r>
                      <a:r>
                        <a:rPr lang="es-MX" sz="1400" baseline="0" dirty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Uso de materiales</a:t>
                      </a:r>
                      <a:r>
                        <a:rPr lang="es-MX" sz="1400" baseline="0" dirty="0">
                          <a:solidFill>
                            <a:schemeClr val="tx1"/>
                          </a:solidFill>
                        </a:rPr>
                        <a:t> didácticos elaborados en la academia estatal (compendios de evidencias de desempeño y materiales didácticos por asignatura).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Dar lectura a diferentes documentos de la antología de lecturas de la academia de ciencias naturales.</a:t>
                      </a:r>
                    </a:p>
                    <a:p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Selección de lecturas por cada disciplina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Explicación de los 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</a:rPr>
                        <a:t> elementos que componen la elaboración de resúmenes, reseñas y ensayos.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Aplicación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</a:rPr>
                        <a:t> de las lecturas y realización de las actividades de síntesis.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Recopilación de los trabajos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s-MX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Evaluación de los trabajos de los alumnos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5782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395536" y="260350"/>
            <a:ext cx="7834064" cy="1011238"/>
          </a:xfrm>
          <a:solidFill>
            <a:srgbClr val="008000"/>
          </a:solidFill>
          <a:ln>
            <a:solidFill>
              <a:srgbClr val="92D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l"/>
            <a:r>
              <a:rPr lang="es-ES" sz="3200" dirty="0">
                <a:solidFill>
                  <a:schemeClr val="bg1"/>
                </a:solidFill>
              </a:rPr>
              <a:t> </a:t>
            </a:r>
            <a:r>
              <a:rPr lang="es-ES" sz="2800" b="1" dirty="0">
                <a:solidFill>
                  <a:schemeClr val="bg1"/>
                </a:solidFill>
              </a:rPr>
              <a:t>ORGANIZACIÓN</a:t>
            </a:r>
            <a:r>
              <a:rPr lang="es-ES" sz="3200" dirty="0">
                <a:solidFill>
                  <a:schemeClr val="bg1"/>
                </a:solidFill>
              </a:rPr>
              <a:t> 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2166241"/>
              </p:ext>
            </p:extLst>
          </p:nvPr>
        </p:nvGraphicFramePr>
        <p:xfrm>
          <a:off x="467544" y="1481976"/>
          <a:ext cx="7848872" cy="1010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80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680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CATEGORÍA: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INDICADORES ACADÉMICOS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264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LINEA</a:t>
                      </a:r>
                      <a:r>
                        <a:rPr lang="es-MX" b="1" baseline="0" dirty="0">
                          <a:solidFill>
                            <a:schemeClr val="tx1"/>
                          </a:solidFill>
                        </a:rPr>
                        <a:t> DE ACCIÓN:</a:t>
                      </a:r>
                      <a:endParaRPr lang="es-MX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rgbClr val="FF0000"/>
                          </a:solidFill>
                        </a:rPr>
                        <a:t>Aplicación de estrategias didácticas para el desarrollo y seguimiento de competencias disciplinares.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9677987"/>
              </p:ext>
            </p:extLst>
          </p:nvPr>
        </p:nvGraphicFramePr>
        <p:xfrm>
          <a:off x="467540" y="2852936"/>
          <a:ext cx="8208913" cy="282448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539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9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30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305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933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1019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646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16024">
                <a:tc rowSpan="2">
                  <a:txBody>
                    <a:bodyPr/>
                    <a:lstStyle/>
                    <a:p>
                      <a:pPr algn="ctr"/>
                      <a:endParaRPr lang="es-MX" sz="1200" dirty="0"/>
                    </a:p>
                    <a:p>
                      <a:pPr algn="ctr"/>
                      <a:r>
                        <a:rPr lang="es-MX" sz="1200" dirty="0"/>
                        <a:t>ACTIVIDADES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s-MX" sz="1200" dirty="0"/>
                    </a:p>
                    <a:p>
                      <a:pPr algn="ctr"/>
                      <a:r>
                        <a:rPr lang="es-MX" sz="1200" dirty="0"/>
                        <a:t>RESPONSABLES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CICLO ESCOLAR 2016-2017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AGO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SEP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DIC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ENE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ABR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JUN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JUL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Selección de prácticas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400" dirty="0"/>
                        <a:t>Profesores de la academia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Adaptación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</a:rPr>
                        <a:t> de prácticas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Profesores de la academia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Elaboración de manual de prácticas por disciplina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Profesores de la academia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Aplicación de las prácticas.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Profesores de la academia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8865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395536" y="260350"/>
            <a:ext cx="7834064" cy="1011238"/>
          </a:xfrm>
          <a:solidFill>
            <a:srgbClr val="008000"/>
          </a:solidFill>
          <a:ln>
            <a:solidFill>
              <a:srgbClr val="92D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l"/>
            <a:r>
              <a:rPr lang="es-ES" sz="3200" dirty="0">
                <a:solidFill>
                  <a:schemeClr val="bg1"/>
                </a:solidFill>
              </a:rPr>
              <a:t> </a:t>
            </a:r>
            <a:r>
              <a:rPr lang="es-ES" sz="2800" b="1" dirty="0">
                <a:solidFill>
                  <a:schemeClr val="bg1"/>
                </a:solidFill>
              </a:rPr>
              <a:t>ORGANIZACIÓN</a:t>
            </a:r>
            <a:endParaRPr lang="es-ES" sz="3200" dirty="0">
              <a:solidFill>
                <a:schemeClr val="bg1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3884382"/>
              </p:ext>
            </p:extLst>
          </p:nvPr>
        </p:nvGraphicFramePr>
        <p:xfrm>
          <a:off x="467544" y="1481976"/>
          <a:ext cx="7848872" cy="1010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80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680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CATEGORÍA: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INDICADORES ACADÉMICOS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264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LINEA</a:t>
                      </a:r>
                      <a:r>
                        <a:rPr lang="es-MX" b="1" baseline="0" dirty="0">
                          <a:solidFill>
                            <a:schemeClr val="tx1"/>
                          </a:solidFill>
                        </a:rPr>
                        <a:t> DE ACCIÓN:</a:t>
                      </a:r>
                      <a:endParaRPr lang="es-MX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rgbClr val="FF0000"/>
                          </a:solidFill>
                        </a:rPr>
                        <a:t>Desarrollo de actividades en torno al pensamiento científico.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738739"/>
              </p:ext>
            </p:extLst>
          </p:nvPr>
        </p:nvGraphicFramePr>
        <p:xfrm>
          <a:off x="467540" y="2852936"/>
          <a:ext cx="8208913" cy="32004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539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9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30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305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933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1019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646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16024">
                <a:tc rowSpan="2">
                  <a:txBody>
                    <a:bodyPr/>
                    <a:lstStyle/>
                    <a:p>
                      <a:pPr algn="ctr"/>
                      <a:endParaRPr lang="es-MX" sz="1200" dirty="0"/>
                    </a:p>
                    <a:p>
                      <a:pPr algn="ctr"/>
                      <a:r>
                        <a:rPr lang="es-MX" sz="1200" dirty="0"/>
                        <a:t>ACTIVIDADES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s-MX" sz="1200" dirty="0"/>
                    </a:p>
                    <a:p>
                      <a:pPr algn="ctr"/>
                      <a:r>
                        <a:rPr lang="es-MX" sz="1200" dirty="0"/>
                        <a:t>RESPONSABLES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CICLO ESCOLAR 2016-2017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AGO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SEP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DIC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ENE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ABR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JUN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JUL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Cada miembro de la academia contactará a diferentes académicos relacionados con las ciencias experimentales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Profesores de la academia</a:t>
                      </a:r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En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</a:rPr>
                        <a:t> la semana de la ciencia y la tecnología se llevará a cabo el encuentro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Profesores de la academia</a:t>
                      </a:r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6735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395536" y="260350"/>
            <a:ext cx="7834064" cy="1011238"/>
          </a:xfrm>
          <a:solidFill>
            <a:srgbClr val="008000"/>
          </a:solidFill>
          <a:ln>
            <a:solidFill>
              <a:srgbClr val="92D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l"/>
            <a:r>
              <a:rPr lang="es-ES" sz="3200" dirty="0">
                <a:solidFill>
                  <a:schemeClr val="bg1"/>
                </a:solidFill>
              </a:rPr>
              <a:t> </a:t>
            </a:r>
            <a:r>
              <a:rPr lang="es-ES" sz="2800" b="1" dirty="0">
                <a:solidFill>
                  <a:schemeClr val="bg1"/>
                </a:solidFill>
              </a:rPr>
              <a:t>ORGANIZACIÓN</a:t>
            </a:r>
            <a:endParaRPr lang="es-ES" sz="3200" dirty="0">
              <a:solidFill>
                <a:schemeClr val="bg1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554809"/>
              </p:ext>
            </p:extLst>
          </p:nvPr>
        </p:nvGraphicFramePr>
        <p:xfrm>
          <a:off x="467544" y="1481976"/>
          <a:ext cx="7848872" cy="1010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80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680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CATEGORÍA: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INDICADORES ACADÉMICOS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264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LINEA</a:t>
                      </a:r>
                      <a:r>
                        <a:rPr lang="es-MX" b="1" baseline="0" dirty="0">
                          <a:solidFill>
                            <a:schemeClr val="tx1"/>
                          </a:solidFill>
                        </a:rPr>
                        <a:t> DE ACCIÓN:</a:t>
                      </a:r>
                      <a:endParaRPr lang="es-MX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rgbClr val="FF0000"/>
                          </a:solidFill>
                        </a:rPr>
                        <a:t>Aplicación de estrategias para el fomento de la participación de estudiantes en olimpiadas y concursos del campo disciplinar.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3964521"/>
              </p:ext>
            </p:extLst>
          </p:nvPr>
        </p:nvGraphicFramePr>
        <p:xfrm>
          <a:off x="467540" y="2852936"/>
          <a:ext cx="8208913" cy="29210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539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9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30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305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933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1019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646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16024">
                <a:tc rowSpan="2">
                  <a:txBody>
                    <a:bodyPr/>
                    <a:lstStyle/>
                    <a:p>
                      <a:pPr algn="ctr"/>
                      <a:endParaRPr lang="es-MX" sz="1200" dirty="0"/>
                    </a:p>
                    <a:p>
                      <a:pPr algn="ctr"/>
                      <a:r>
                        <a:rPr lang="es-MX" sz="1200" dirty="0"/>
                        <a:t>ACTIVIDADES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s-MX" sz="1200" dirty="0"/>
                    </a:p>
                    <a:p>
                      <a:pPr algn="ctr"/>
                      <a:r>
                        <a:rPr lang="es-MX" sz="1200" dirty="0"/>
                        <a:t>RESPONSABLES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CICLO ESCOLAR 2016-2017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AGO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SEP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DIC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ENE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ABR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JUN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JUL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Selección de alumnos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</a:rPr>
                        <a:t> candidatos</a:t>
                      </a:r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Profesores de la academia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Calendarización de asesorías para el alumno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Profesores de la academia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Seguimiento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</a:rPr>
                        <a:t> y acompañamiento del alumno en las distintas fases de la olimpiada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Profesores de la academia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6735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395536" y="260350"/>
            <a:ext cx="7834064" cy="1011238"/>
          </a:xfrm>
          <a:solidFill>
            <a:srgbClr val="008000"/>
          </a:solidFill>
          <a:ln>
            <a:solidFill>
              <a:srgbClr val="92D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l"/>
            <a:r>
              <a:rPr lang="es-ES" sz="3200" dirty="0">
                <a:solidFill>
                  <a:schemeClr val="bg1"/>
                </a:solidFill>
              </a:rPr>
              <a:t> </a:t>
            </a:r>
            <a:r>
              <a:rPr lang="es-ES" sz="2800" b="1" dirty="0">
                <a:solidFill>
                  <a:schemeClr val="bg1"/>
                </a:solidFill>
              </a:rPr>
              <a:t>ORGANIZACIÓN</a:t>
            </a:r>
            <a:endParaRPr lang="es-ES" sz="3200" dirty="0">
              <a:solidFill>
                <a:schemeClr val="bg1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4900535"/>
              </p:ext>
            </p:extLst>
          </p:nvPr>
        </p:nvGraphicFramePr>
        <p:xfrm>
          <a:off x="467544" y="1481976"/>
          <a:ext cx="7848872" cy="1010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80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680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CATEGORÍA: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INDICADORES ACADÉMICOS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264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LINEA</a:t>
                      </a:r>
                      <a:r>
                        <a:rPr lang="es-MX" b="1" baseline="0" dirty="0">
                          <a:solidFill>
                            <a:schemeClr val="tx1"/>
                          </a:solidFill>
                        </a:rPr>
                        <a:t> DE ACCIÓN:</a:t>
                      </a:r>
                      <a:endParaRPr lang="es-MX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rgbClr val="FF0000"/>
                          </a:solidFill>
                        </a:rPr>
                        <a:t>Dar lectura a diferentes documentos de la antología de lecturas de la academia de ciencias naturales.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3292231"/>
              </p:ext>
            </p:extLst>
          </p:nvPr>
        </p:nvGraphicFramePr>
        <p:xfrm>
          <a:off x="467540" y="2852936"/>
          <a:ext cx="8208913" cy="387604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539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9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30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305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933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1019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646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16024">
                <a:tc rowSpan="2">
                  <a:txBody>
                    <a:bodyPr/>
                    <a:lstStyle/>
                    <a:p>
                      <a:pPr algn="ctr"/>
                      <a:endParaRPr lang="es-MX" sz="1200" dirty="0"/>
                    </a:p>
                    <a:p>
                      <a:pPr algn="ctr"/>
                      <a:r>
                        <a:rPr lang="es-MX" sz="1200" dirty="0"/>
                        <a:t>ACTIVIDADES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s-MX" sz="1200" dirty="0"/>
                    </a:p>
                    <a:p>
                      <a:pPr algn="ctr"/>
                      <a:r>
                        <a:rPr lang="es-MX" sz="1200" dirty="0"/>
                        <a:t>RESPONSABLES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CICLO ESCOLAR 2016-2017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AGO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SEP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DIC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ENE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ABR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JUN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JUL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Selección de lecturas por cada disciplina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Profesores de la academia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Explicación de los 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</a:rPr>
                        <a:t> elementos que componen la elaboración de resúmenes, reseñas y ensayos.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Profesores de la academia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Aplicación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</a:rPr>
                        <a:t> de las lecturas y realización de las actividades de síntesis.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Profesores de la academia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Recopilación de los trabajos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Profesores de la academia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67352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868</Words>
  <Application>Microsoft Office PowerPoint</Application>
  <PresentationFormat>Presentación en pantalla (4:3)</PresentationFormat>
  <Paragraphs>291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Gill Sans MT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ORGANIZACIÓN </vt:lpstr>
      <vt:lpstr> ORGANIZACIÓN</vt:lpstr>
      <vt:lpstr> ORGANIZACIÓN</vt:lpstr>
      <vt:lpstr> ORGANIZACIÓN</vt:lpstr>
      <vt:lpstr> ORGANIZACIÓN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Jesus</dc:creator>
  <cp:lastModifiedBy>Eddie Alfani Servin Soto</cp:lastModifiedBy>
  <cp:revision>23</cp:revision>
  <dcterms:created xsi:type="dcterms:W3CDTF">2016-08-09T16:08:02Z</dcterms:created>
  <dcterms:modified xsi:type="dcterms:W3CDTF">2016-08-17T17:04:03Z</dcterms:modified>
</cp:coreProperties>
</file>